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sldIdLst>
    <p:sldId id="274" r:id="rId5"/>
    <p:sldId id="271" r:id="rId6"/>
    <p:sldId id="289" r:id="rId7"/>
    <p:sldId id="290" r:id="rId8"/>
    <p:sldId id="288" r:id="rId9"/>
    <p:sldId id="291" r:id="rId10"/>
    <p:sldId id="292" r:id="rId11"/>
    <p:sldId id="287" r:id="rId12"/>
    <p:sldId id="293" r:id="rId13"/>
    <p:sldId id="294" r:id="rId14"/>
    <p:sldId id="295" r:id="rId15"/>
    <p:sldId id="296" r:id="rId16"/>
    <p:sldId id="301" r:id="rId17"/>
    <p:sldId id="302" r:id="rId18"/>
    <p:sldId id="298" r:id="rId19"/>
    <p:sldId id="297" r:id="rId20"/>
    <p:sldId id="304" r:id="rId21"/>
    <p:sldId id="313" r:id="rId22"/>
    <p:sldId id="308" r:id="rId23"/>
    <p:sldId id="310" r:id="rId24"/>
    <p:sldId id="309" r:id="rId25"/>
    <p:sldId id="312" r:id="rId26"/>
    <p:sldId id="311" r:id="rId27"/>
    <p:sldId id="307" r:id="rId28"/>
    <p:sldId id="315" r:id="rId29"/>
    <p:sldId id="316" r:id="rId30"/>
    <p:sldId id="317" r:id="rId31"/>
    <p:sldId id="318" r:id="rId32"/>
    <p:sldId id="321" r:id="rId33"/>
    <p:sldId id="322" r:id="rId34"/>
    <p:sldId id="323" r:id="rId35"/>
    <p:sldId id="325" r:id="rId36"/>
    <p:sldId id="327" r:id="rId37"/>
    <p:sldId id="266" r:id="rId38"/>
    <p:sldId id="27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58822-121E-4E16-BB04-6905E7DF8BBB}" v="1424" dt="2023-07-28T01:13:32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3494-0491-4803-BC84-8A9DE49580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3494-0491-4803-BC84-8A9DE49580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8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3494-0491-4803-BC84-8A9DE49580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85A95-B7C1-4043-B4FD-1C1E7B6E43C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b="0">
                <a:solidFill>
                  <a:schemeClr val="bg1"/>
                </a:solidFill>
                <a:latin typeface="+mj-lt"/>
              </a:rPr>
              <a:t>Click to edit Master subtitle style</a:t>
            </a:r>
            <a:endParaRPr lang="en-U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/>
              <a:t>Click to edit Master title style</a:t>
            </a:r>
            <a:endParaRPr lang="en-US" sz="280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</a:rPr>
              <a:t>Click to edit Master subtitle style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</a:rPr>
              <a:t>Click to edit Master title style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200">
                <a:solidFill>
                  <a:schemeClr val="bg1"/>
                </a:solidFill>
              </a:rPr>
              <a:t>Click to edit Master subtitle style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b="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/>
          <a:lstStyle/>
          <a:p>
            <a:r>
              <a:rPr lang="en-US" dirty="0"/>
              <a:t>By: Ashraf </a:t>
            </a:r>
            <a:r>
              <a:rPr lang="en-US" dirty="0" err="1"/>
              <a:t>Abdulkhlaiq</a:t>
            </a:r>
            <a:r>
              <a:rPr lang="en-US" dirty="0"/>
              <a:t> | Hamza Al-</a:t>
            </a:r>
            <a:r>
              <a:rPr lang="en-US" dirty="0" err="1"/>
              <a:t>Habash</a:t>
            </a:r>
            <a:r>
              <a:rPr lang="en-US" dirty="0"/>
              <a:t> | Ammar </a:t>
            </a:r>
            <a:r>
              <a:rPr lang="en-US" dirty="0" err="1"/>
              <a:t>Abushukur</a:t>
            </a:r>
            <a:endParaRPr lang="en-US" dirty="0"/>
          </a:p>
        </p:txBody>
      </p:sp>
      <p:pic>
        <p:nvPicPr>
          <p:cNvPr id="8" name="Picture Placeholder 7" descr="A close - up of a record player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02" y="3351746"/>
            <a:ext cx="7519558" cy="3506255"/>
          </a:xfrm>
        </p:spPr>
      </p:pic>
    </p:spTree>
    <p:extLst>
      <p:ext uri="{BB962C8B-B14F-4D97-AF65-F5344CB8AC3E}">
        <p14:creationId xmlns:p14="http://schemas.microsoft.com/office/powerpoint/2010/main" val="30057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Second: Data Exploring &amp; Visualization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Bar Charts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A75CBA07-50BA-655F-475E-6BAF181D391B}"/>
              </a:ext>
            </a:extLst>
          </p:cNvPr>
          <p:cNvSpPr txBox="1">
            <a:spLocks/>
          </p:cNvSpPr>
          <p:nvPr/>
        </p:nvSpPr>
        <p:spPr>
          <a:xfrm>
            <a:off x="1967979" y="1977266"/>
            <a:ext cx="8486079" cy="387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Which track holds the highest position as the most popular among the top 10?</a:t>
            </a:r>
          </a:p>
        </p:txBody>
      </p:sp>
      <p:pic>
        <p:nvPicPr>
          <p:cNvPr id="7" name="Picture 6" descr="A colorful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A63A6D4F-DB87-A583-DCF2-486B03AF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10" y="2356392"/>
            <a:ext cx="10000809" cy="41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3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Second: Data Exploring &amp; Visualization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Bar Charts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36C7BFA-7BE2-0DCA-F1CE-7966CC0B2DF5}"/>
              </a:ext>
            </a:extLst>
          </p:cNvPr>
          <p:cNvSpPr txBox="1">
            <a:spLocks/>
          </p:cNvSpPr>
          <p:nvPr/>
        </p:nvSpPr>
        <p:spPr>
          <a:xfrm>
            <a:off x="8455217" y="2716088"/>
            <a:ext cx="1697187" cy="4031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Key frequency 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A75CBA07-50BA-655F-475E-6BAF181D391B}"/>
              </a:ext>
            </a:extLst>
          </p:cNvPr>
          <p:cNvSpPr txBox="1">
            <a:spLocks/>
          </p:cNvSpPr>
          <p:nvPr/>
        </p:nvSpPr>
        <p:spPr>
          <a:xfrm>
            <a:off x="898243" y="2567434"/>
            <a:ext cx="4467031" cy="674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How is the popularity of tracks determined for each artist in the dataset?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1B1FE-8175-70D0-53C4-2613C19D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5" y="3242093"/>
            <a:ext cx="5307488" cy="3184493"/>
          </a:xfrm>
          <a:prstGeom prst="rect">
            <a:avLst/>
          </a:prstGeom>
        </p:spPr>
      </p:pic>
      <p:pic>
        <p:nvPicPr>
          <p:cNvPr id="8" name="Picture 7" descr="A blue and white bar graph&#10;&#10;Description automatically generated">
            <a:extLst>
              <a:ext uri="{FF2B5EF4-FFF2-40B4-BE49-F238E27FC236}">
                <a16:creationId xmlns:a16="http://schemas.microsoft.com/office/drawing/2014/main" id="{B8F616EB-60C2-760C-EA54-C63A47278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75" y="3322280"/>
            <a:ext cx="3851310" cy="25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9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Second: Data Exploring &amp; Visualization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Bar Charts &amp; Pie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A75CBA07-50BA-655F-475E-6BAF181D391B}"/>
              </a:ext>
            </a:extLst>
          </p:cNvPr>
          <p:cNvSpPr txBox="1">
            <a:spLocks/>
          </p:cNvSpPr>
          <p:nvPr/>
        </p:nvSpPr>
        <p:spPr>
          <a:xfrm>
            <a:off x="1898761" y="2567434"/>
            <a:ext cx="2621140" cy="86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Major represented by 1</a:t>
            </a:r>
          </a:p>
          <a:p>
            <a:pPr marL="0" indent="0">
              <a:buNone/>
            </a:pPr>
            <a:r>
              <a:rPr lang="en-US" sz="1800" dirty="0"/>
              <a:t>Minor represented by 0</a:t>
            </a:r>
          </a:p>
        </p:txBody>
      </p:sp>
      <p:pic>
        <p:nvPicPr>
          <p:cNvPr id="5" name="Picture 4" descr="A blue and orange pie chart&#10;&#10;Description automatically generated">
            <a:extLst>
              <a:ext uri="{FF2B5EF4-FFF2-40B4-BE49-F238E27FC236}">
                <a16:creationId xmlns:a16="http://schemas.microsoft.com/office/drawing/2014/main" id="{F6C22FDF-CB99-D212-A995-C12A9F6B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10" y="3429000"/>
            <a:ext cx="3667043" cy="2444695"/>
          </a:xfrm>
          <a:prstGeom prst="rect">
            <a:avLst/>
          </a:prstGeom>
        </p:spPr>
      </p:pic>
      <p:pic>
        <p:nvPicPr>
          <p:cNvPr id="8" name="Picture 7" descr="A blue and white rectangle with black border&#10;&#10;Description automatically generated">
            <a:extLst>
              <a:ext uri="{FF2B5EF4-FFF2-40B4-BE49-F238E27FC236}">
                <a16:creationId xmlns:a16="http://schemas.microsoft.com/office/drawing/2014/main" id="{79C501E8-0206-BA0A-E279-07912927E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053" y="2567433"/>
            <a:ext cx="5537674" cy="369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03CCC-3FE9-9D25-41A9-73B2C2F3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4FBE1-82A5-CF0C-454A-0482ADEE8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06"/>
          <a:stretch/>
        </p:blipFill>
        <p:spPr>
          <a:xfrm>
            <a:off x="71451" y="133350"/>
            <a:ext cx="12012335" cy="627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2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03CCC-3FE9-9D25-41A9-73B2C2F3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4FBE1-82A5-CF0C-454A-0482ADEE8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94" b="-582"/>
          <a:stretch/>
        </p:blipFill>
        <p:spPr>
          <a:xfrm>
            <a:off x="0" y="218694"/>
            <a:ext cx="12012335" cy="5591556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A43675F9-ECB8-990C-85C3-7E9F467CE583}"/>
              </a:ext>
            </a:extLst>
          </p:cNvPr>
          <p:cNvSpPr txBox="1">
            <a:spLocks/>
          </p:cNvSpPr>
          <p:nvPr/>
        </p:nvSpPr>
        <p:spPr>
          <a:xfrm>
            <a:off x="1925379" y="5915452"/>
            <a:ext cx="8161575" cy="3892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- Major represented by 1 [orange]                         - Minor represented by 0 [blue]</a:t>
            </a:r>
          </a:p>
        </p:txBody>
      </p:sp>
    </p:spTree>
    <p:extLst>
      <p:ext uri="{BB962C8B-B14F-4D97-AF65-F5344CB8AC3E}">
        <p14:creationId xmlns:p14="http://schemas.microsoft.com/office/powerpoint/2010/main" val="230109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Second: Data Exploring &amp; Visualization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Bar Charts</a:t>
            </a:r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A75CBA07-50BA-655F-475E-6BAF181D391B}"/>
              </a:ext>
            </a:extLst>
          </p:cNvPr>
          <p:cNvSpPr txBox="1">
            <a:spLocks/>
          </p:cNvSpPr>
          <p:nvPr/>
        </p:nvSpPr>
        <p:spPr>
          <a:xfrm>
            <a:off x="657411" y="2539874"/>
            <a:ext cx="4048126" cy="674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Our data have only 195 tracks was live from total 14396 tracks.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4" name="Picture 3" descr="A blue and white rectangle&#10;&#10;Description automatically generated">
            <a:extLst>
              <a:ext uri="{FF2B5EF4-FFF2-40B4-BE49-F238E27FC236}">
                <a16:creationId xmlns:a16="http://schemas.microsoft.com/office/drawing/2014/main" id="{85BC3179-F89E-9422-7977-B76FD64EA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5" y="3241482"/>
            <a:ext cx="4571429" cy="3047619"/>
          </a:xfrm>
          <a:prstGeom prst="rect">
            <a:avLst/>
          </a:prstGeom>
        </p:spPr>
      </p:pic>
      <p:pic>
        <p:nvPicPr>
          <p:cNvPr id="11" name="Picture 10" descr="A blue and white rectangles&#10;&#10;Description automatically generated">
            <a:extLst>
              <a:ext uri="{FF2B5EF4-FFF2-40B4-BE49-F238E27FC236}">
                <a16:creationId xmlns:a16="http://schemas.microsoft.com/office/drawing/2014/main" id="{C6870DBD-BE6E-7FD1-39D3-CCC7A9C6F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631" y="3120640"/>
            <a:ext cx="4933958" cy="3289305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64C72992-59C2-BF00-18BD-05E6C90C1F6D}"/>
              </a:ext>
            </a:extLst>
          </p:cNvPr>
          <p:cNvSpPr txBox="1">
            <a:spLocks/>
          </p:cNvSpPr>
          <p:nvPr/>
        </p:nvSpPr>
        <p:spPr>
          <a:xfrm>
            <a:off x="5086538" y="2539875"/>
            <a:ext cx="7020118" cy="674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Our data have 7614 tracks that have sad/depression tone, but in the other hand we have 6782 tracks that have happy/cheerful tone.</a:t>
            </a:r>
          </a:p>
        </p:txBody>
      </p:sp>
    </p:spTree>
    <p:extLst>
      <p:ext uri="{BB962C8B-B14F-4D97-AF65-F5344CB8AC3E}">
        <p14:creationId xmlns:p14="http://schemas.microsoft.com/office/powerpoint/2010/main" val="100777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Second: Data Exploring &amp; Visualization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Bar Charts</a:t>
            </a:r>
          </a:p>
        </p:txBody>
      </p:sp>
      <p:pic>
        <p:nvPicPr>
          <p:cNvPr id="4" name="Picture 3" descr="A blue and white rectangle with a black border">
            <a:extLst>
              <a:ext uri="{FF2B5EF4-FFF2-40B4-BE49-F238E27FC236}">
                <a16:creationId xmlns:a16="http://schemas.microsoft.com/office/drawing/2014/main" id="{D2E3F6CB-43E6-1359-D033-0695AFF9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02" y="3095776"/>
            <a:ext cx="7733225" cy="322217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C6E53D09-9ED5-D412-3058-24F260DDEB25}"/>
              </a:ext>
            </a:extLst>
          </p:cNvPr>
          <p:cNvSpPr txBox="1">
            <a:spLocks/>
          </p:cNvSpPr>
          <p:nvPr/>
        </p:nvSpPr>
        <p:spPr>
          <a:xfrm>
            <a:off x="3226689" y="2421117"/>
            <a:ext cx="5738622" cy="674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Our data have 13953 tracks that only music, 430 tracks that music &amp; speech and only 13 track speech.</a:t>
            </a:r>
          </a:p>
        </p:txBody>
      </p:sp>
    </p:spTree>
    <p:extLst>
      <p:ext uri="{BB962C8B-B14F-4D97-AF65-F5344CB8AC3E}">
        <p14:creationId xmlns:p14="http://schemas.microsoft.com/office/powerpoint/2010/main" val="2886922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Second: Data Exploring &amp; Visualization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Scatter Plot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36C7BFA-7BE2-0DCA-F1CE-7966CC0B2DF5}"/>
              </a:ext>
            </a:extLst>
          </p:cNvPr>
          <p:cNvSpPr txBox="1">
            <a:spLocks/>
          </p:cNvSpPr>
          <p:nvPr/>
        </p:nvSpPr>
        <p:spPr>
          <a:xfrm>
            <a:off x="1307639" y="2986895"/>
            <a:ext cx="3893011" cy="2518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Is there a relationship between the loudness of a song and its popularity, and does this relationship differ based on the intensity of danceability and energy levels of the songs?</a:t>
            </a:r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3BCF861-08ED-2396-CE4B-48E18FCC2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4397"/>
            <a:ext cx="5950458" cy="3966972"/>
          </a:xfrm>
          <a:prstGeom prst="rect">
            <a:avLst/>
          </a:prstGeom>
        </p:spPr>
      </p:pic>
      <p:sp>
        <p:nvSpPr>
          <p:cNvPr id="8" name="Freeform 8">
            <a:extLst>
              <a:ext uri="{FF2B5EF4-FFF2-40B4-BE49-F238E27FC236}">
                <a16:creationId xmlns:a16="http://schemas.microsoft.com/office/drawing/2014/main" id="{0F1F46CE-7B9F-0E45-7287-22CD43AFCFF0}"/>
              </a:ext>
            </a:extLst>
          </p:cNvPr>
          <p:cNvSpPr/>
          <p:nvPr/>
        </p:nvSpPr>
        <p:spPr>
          <a:xfrm rot="996458">
            <a:off x="9568992" y="1569559"/>
            <a:ext cx="1506637" cy="945827"/>
          </a:xfrm>
          <a:custGeom>
            <a:avLst/>
            <a:gdLst/>
            <a:ahLst/>
            <a:cxnLst/>
            <a:rect l="l" t="t" r="r" b="b"/>
            <a:pathLst>
              <a:path w="5060757" h="2507786">
                <a:moveTo>
                  <a:pt x="0" y="0"/>
                </a:moveTo>
                <a:lnTo>
                  <a:pt x="5060757" y="0"/>
                </a:lnTo>
                <a:lnTo>
                  <a:pt x="5060757" y="2507786"/>
                </a:lnTo>
                <a:lnTo>
                  <a:pt x="0" y="2507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9" b="-19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7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Third: Data Transformations &amp; Engineering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Making data normally distributed(Liveliness)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4CA34A1-AEB1-2EDA-8705-879F98355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0139" r="24861" b="40277"/>
          <a:stretch/>
        </p:blipFill>
        <p:spPr>
          <a:xfrm>
            <a:off x="7124700" y="2490761"/>
            <a:ext cx="4265435" cy="33228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A3FEAF7-E844-FDAE-C8DD-94CA6BA4953A}"/>
              </a:ext>
            </a:extLst>
          </p:cNvPr>
          <p:cNvSpPr/>
          <p:nvPr/>
        </p:nvSpPr>
        <p:spPr>
          <a:xfrm>
            <a:off x="4743450" y="3537530"/>
            <a:ext cx="2266950" cy="1229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cs typeface="Calibri"/>
              </a:rPr>
              <a:t>LOG</a:t>
            </a:r>
            <a:endParaRPr lang="en-US" sz="2400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B101516B-0FAA-9FAF-D9A5-003187C57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63" t="39922" r="25188" b="40141"/>
          <a:stretch/>
        </p:blipFill>
        <p:spPr>
          <a:xfrm>
            <a:off x="478015" y="2490761"/>
            <a:ext cx="4050030" cy="32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00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Third: Data Transformations &amp; Engineering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Making data normally distributed (Duration in min)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4CA34A1-AEB1-2EDA-8705-879F98355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8" t="59797" r="50123" b="20619"/>
          <a:stretch/>
        </p:blipFill>
        <p:spPr>
          <a:xfrm>
            <a:off x="7124700" y="2490761"/>
            <a:ext cx="4265435" cy="33228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A3FEAF7-E844-FDAE-C8DD-94CA6BA4953A}"/>
              </a:ext>
            </a:extLst>
          </p:cNvPr>
          <p:cNvSpPr/>
          <p:nvPr/>
        </p:nvSpPr>
        <p:spPr>
          <a:xfrm>
            <a:off x="4743450" y="3537530"/>
            <a:ext cx="2266950" cy="1229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cs typeface="Calibri"/>
              </a:rPr>
              <a:t>SQRT</a:t>
            </a:r>
            <a:endParaRPr lang="en-US" sz="2400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B101516B-0FAA-9FAF-D9A5-003187C57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35" t="60158" r="50216" b="19905"/>
          <a:stretch/>
        </p:blipFill>
        <p:spPr>
          <a:xfrm>
            <a:off x="478015" y="2490761"/>
            <a:ext cx="4050030" cy="3262508"/>
          </a:xfrm>
          <a:prstGeom prst="rect">
            <a:avLst/>
          </a:prstGeom>
        </p:spPr>
      </p:pic>
      <p:sp>
        <p:nvSpPr>
          <p:cNvPr id="4" name="Freeform 2">
            <a:extLst>
              <a:ext uri="{FF2B5EF4-FFF2-40B4-BE49-F238E27FC236}">
                <a16:creationId xmlns:a16="http://schemas.microsoft.com/office/drawing/2014/main" id="{61B2A10E-AB67-F64A-2F1D-22E469DBEAAB}"/>
              </a:ext>
            </a:extLst>
          </p:cNvPr>
          <p:cNvSpPr/>
          <p:nvPr/>
        </p:nvSpPr>
        <p:spPr>
          <a:xfrm rot="2001851">
            <a:off x="5202917" y="1982853"/>
            <a:ext cx="978120" cy="1015816"/>
          </a:xfrm>
          <a:custGeom>
            <a:avLst/>
            <a:gdLst/>
            <a:ahLst/>
            <a:cxnLst/>
            <a:rect l="l" t="t" r="r" b="b"/>
            <a:pathLst>
              <a:path w="3648316" h="2654801">
                <a:moveTo>
                  <a:pt x="0" y="0"/>
                </a:moveTo>
                <a:lnTo>
                  <a:pt x="3648316" y="0"/>
                </a:lnTo>
                <a:lnTo>
                  <a:pt x="3648316" y="2654801"/>
                </a:lnTo>
                <a:lnTo>
                  <a:pt x="0" y="265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1" r="-81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2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778042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pic>
        <p:nvPicPr>
          <p:cNvPr id="21" name="Picture Placeholder 20" descr="A close - up of a record player">
            <a:extLst>
              <a:ext uri="{FF2B5EF4-FFF2-40B4-BE49-F238E27FC236}">
                <a16:creationId xmlns:a16="http://schemas.microsoft.com/office/drawing/2014/main" id="{F14649D9-001A-4ED1-8718-38FA144D15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041648" cy="1618488"/>
          </a:xfrm>
        </p:spPr>
      </p:pic>
      <p:pic>
        <p:nvPicPr>
          <p:cNvPr id="27" name="Picture Placeholder 26" descr="A crowd of people at a concert&#10;">
            <a:extLst>
              <a:ext uri="{FF2B5EF4-FFF2-40B4-BE49-F238E27FC236}">
                <a16:creationId xmlns:a16="http://schemas.microsoft.com/office/drawing/2014/main" id="{94309FBC-D2AD-4361-8C0F-FCA96A091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16756"/>
            <a:ext cx="4041648" cy="1618488"/>
          </a:xfrm>
        </p:spPr>
      </p:pic>
      <p:pic>
        <p:nvPicPr>
          <p:cNvPr id="29" name="Picture Placeholder 28" descr="A picture containing a dj deck with levers">
            <a:extLst>
              <a:ext uri="{FF2B5EF4-FFF2-40B4-BE49-F238E27FC236}">
                <a16:creationId xmlns:a16="http://schemas.microsoft.com/office/drawing/2014/main" id="{7E54054D-570A-4FEA-8A80-4E48B629C4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33512"/>
            <a:ext cx="4041648" cy="1618488"/>
          </a:xfrm>
        </p:spPr>
      </p:pic>
      <p:pic>
        <p:nvPicPr>
          <p:cNvPr id="31" name="Picture Placeholder 30" descr="Close-up of a DJ Deck">
            <a:extLst>
              <a:ext uri="{FF2B5EF4-FFF2-40B4-BE49-F238E27FC236}">
                <a16:creationId xmlns:a16="http://schemas.microsoft.com/office/drawing/2014/main" id="{BC9BC6E1-4C26-4CC6-A927-CAD98547503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91359"/>
            <a:ext cx="4041648" cy="1618488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7" y="1379621"/>
            <a:ext cx="6897307" cy="476450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600" b="1" dirty="0"/>
              <a:t>artist: </a:t>
            </a:r>
            <a:r>
              <a:rPr lang="en-US" sz="1600" dirty="0"/>
              <a:t>Name of the Artist.</a:t>
            </a:r>
          </a:p>
          <a:p>
            <a:pPr algn="just"/>
            <a:r>
              <a:rPr lang="en-US" sz="1600" b="1" dirty="0"/>
              <a:t>song: </a:t>
            </a:r>
            <a:r>
              <a:rPr lang="en-US" sz="1600" dirty="0"/>
              <a:t>Name of the Track.</a:t>
            </a:r>
          </a:p>
          <a:p>
            <a:pPr algn="just"/>
            <a:r>
              <a:rPr lang="en-US" sz="1600" b="1" dirty="0"/>
              <a:t>popularity: </a:t>
            </a:r>
            <a:r>
              <a:rPr lang="en-US" sz="1600" dirty="0"/>
              <a:t>The </a:t>
            </a:r>
            <a:r>
              <a:rPr lang="en-US" sz="1600" b="1" dirty="0"/>
              <a:t>higher</a:t>
            </a:r>
            <a:r>
              <a:rPr lang="en-US" sz="1600" dirty="0"/>
              <a:t> the value the </a:t>
            </a:r>
            <a:r>
              <a:rPr lang="en-US" sz="1600" b="1" dirty="0"/>
              <a:t>more popular </a:t>
            </a:r>
            <a:r>
              <a:rPr lang="en-US" sz="1600" dirty="0"/>
              <a:t>the song is.</a:t>
            </a:r>
          </a:p>
          <a:p>
            <a:pPr algn="just"/>
            <a:r>
              <a:rPr lang="en-US" sz="1600" b="1" dirty="0"/>
              <a:t>danceability: </a:t>
            </a:r>
            <a:r>
              <a:rPr lang="en-US" sz="1600" dirty="0"/>
              <a:t>Describes how </a:t>
            </a:r>
            <a:r>
              <a:rPr lang="en-US" sz="1600" b="1" dirty="0"/>
              <a:t>suitable a track </a:t>
            </a:r>
            <a:r>
              <a:rPr lang="en-US" sz="1600" dirty="0"/>
              <a:t>is for </a:t>
            </a:r>
            <a:r>
              <a:rPr lang="en-US" sz="1600" b="1" dirty="0"/>
              <a:t>dancing</a:t>
            </a:r>
            <a:r>
              <a:rPr lang="en-US" sz="1600" dirty="0"/>
              <a:t> based on a combination of musical elements </a:t>
            </a:r>
            <a:r>
              <a:rPr lang="en-US" sz="1600" b="1" dirty="0"/>
              <a:t>including tempo, rhythm</a:t>
            </a:r>
            <a:r>
              <a:rPr lang="en-US" sz="1600" dirty="0"/>
              <a:t>.</a:t>
            </a:r>
          </a:p>
          <a:p>
            <a:pPr algn="just"/>
            <a:r>
              <a:rPr lang="en-US" sz="1600" b="1" dirty="0"/>
              <a:t>energy: </a:t>
            </a:r>
            <a:r>
              <a:rPr lang="en-US" sz="1600" dirty="0"/>
              <a:t>A measure from </a:t>
            </a:r>
            <a:r>
              <a:rPr lang="en-US" sz="1600" b="1" dirty="0"/>
              <a:t>0.0 to 1.0 </a:t>
            </a:r>
            <a:r>
              <a:rPr lang="en-US" sz="1600" dirty="0"/>
              <a:t>and represents a perceptual measure of </a:t>
            </a:r>
            <a:r>
              <a:rPr lang="en-US" sz="1600" b="1" dirty="0"/>
              <a:t>intensity and activity</a:t>
            </a:r>
            <a:r>
              <a:rPr lang="en-US" sz="1600" dirty="0"/>
              <a:t>.</a:t>
            </a:r>
          </a:p>
          <a:p>
            <a:pPr algn="just"/>
            <a:r>
              <a:rPr lang="en-US" sz="1600" b="1" dirty="0"/>
              <a:t>key: </a:t>
            </a:r>
            <a:r>
              <a:rPr lang="en-US" sz="1600" dirty="0"/>
              <a:t>The key the track is in. Integers map to </a:t>
            </a:r>
            <a:r>
              <a:rPr lang="en-US" sz="1600" b="1" dirty="0"/>
              <a:t>pitches</a:t>
            </a:r>
            <a:r>
              <a:rPr lang="en-US" sz="1600" dirty="0"/>
              <a:t> using standard </a:t>
            </a:r>
            <a:r>
              <a:rPr lang="en-US" sz="1600" b="1" dirty="0"/>
              <a:t>Pitch Class notation</a:t>
            </a:r>
            <a:r>
              <a:rPr lang="en-US" sz="1600" dirty="0"/>
              <a:t>.</a:t>
            </a:r>
          </a:p>
          <a:p>
            <a:pPr algn="just"/>
            <a:r>
              <a:rPr lang="en-US" sz="1600" b="1" dirty="0"/>
              <a:t>loudness: </a:t>
            </a:r>
            <a:r>
              <a:rPr lang="en-US" sz="1600" dirty="0"/>
              <a:t>The </a:t>
            </a:r>
            <a:r>
              <a:rPr lang="en-US" sz="1600" b="1" dirty="0"/>
              <a:t>overall loudness </a:t>
            </a:r>
            <a:r>
              <a:rPr lang="en-US" sz="1600" dirty="0"/>
              <a:t>of a track in </a:t>
            </a:r>
            <a:r>
              <a:rPr lang="en-US" sz="1600" b="1" dirty="0"/>
              <a:t>decibels (dB).</a:t>
            </a:r>
            <a:r>
              <a:rPr lang="en-US" sz="1600" dirty="0"/>
              <a:t> Loudness values are averaged across the entire track and are useful for comparing relative.</a:t>
            </a:r>
          </a:p>
          <a:p>
            <a:pPr algn="just"/>
            <a:r>
              <a:rPr lang="en-US" sz="1600" b="1" dirty="0"/>
              <a:t>mode: </a:t>
            </a:r>
            <a:r>
              <a:rPr lang="en-US" sz="1600" dirty="0"/>
              <a:t>Mode indicates the </a:t>
            </a:r>
            <a:r>
              <a:rPr lang="en-US" sz="1600" b="1" dirty="0"/>
              <a:t>modality (major or minor) </a:t>
            </a:r>
            <a:r>
              <a:rPr lang="en-US" sz="1600" dirty="0"/>
              <a:t>of a track, the type of scale from which its melodic content is derived. </a:t>
            </a:r>
            <a:r>
              <a:rPr lang="en-US" sz="1600" b="1" dirty="0"/>
              <a:t>Major is represented by 1 and minor is 0.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8B48EBF6-60E6-462A-9155-5FAF136BCCB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AC85032B-C48C-3542-A4D4-B41470AF816D}"/>
              </a:ext>
            </a:extLst>
          </p:cNvPr>
          <p:cNvSpPr/>
          <p:nvPr/>
        </p:nvSpPr>
        <p:spPr>
          <a:xfrm rot="2001851">
            <a:off x="10455865" y="95519"/>
            <a:ext cx="1041424" cy="929987"/>
          </a:xfrm>
          <a:custGeom>
            <a:avLst/>
            <a:gdLst/>
            <a:ahLst/>
            <a:cxnLst/>
            <a:rect l="l" t="t" r="r" b="b"/>
            <a:pathLst>
              <a:path w="3007714" h="2188649">
                <a:moveTo>
                  <a:pt x="0" y="0"/>
                </a:moveTo>
                <a:lnTo>
                  <a:pt x="3007714" y="0"/>
                </a:lnTo>
                <a:lnTo>
                  <a:pt x="3007714" y="2188649"/>
                </a:lnTo>
                <a:lnTo>
                  <a:pt x="0" y="2188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1" r="-8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Third: Data Transformations &amp; Engineering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Making data normally distributed (Loudness) with scaling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4CA34A1-AEB1-2EDA-8705-879F98355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3" t="20378" r="49898" b="60038"/>
          <a:stretch/>
        </p:blipFill>
        <p:spPr>
          <a:xfrm>
            <a:off x="7124700" y="2490761"/>
            <a:ext cx="4265435" cy="33228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A3FEAF7-E844-FDAE-C8DD-94CA6BA4953A}"/>
              </a:ext>
            </a:extLst>
          </p:cNvPr>
          <p:cNvSpPr/>
          <p:nvPr/>
        </p:nvSpPr>
        <p:spPr>
          <a:xfrm>
            <a:off x="4743450" y="3537530"/>
            <a:ext cx="2266950" cy="1229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cs typeface="Calibri"/>
              </a:rPr>
              <a:t>CBRT</a:t>
            </a:r>
            <a:endParaRPr lang="en-US" sz="2400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B101516B-0FAA-9FAF-D9A5-003187C57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8" t="20481" r="50333" b="59582"/>
          <a:stretch/>
        </p:blipFill>
        <p:spPr>
          <a:xfrm>
            <a:off x="478015" y="2490761"/>
            <a:ext cx="4050030" cy="32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9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Third: Data Transformations &amp; Engineering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Making data normally distributed(</a:t>
            </a:r>
            <a:r>
              <a:rPr lang="en-US" dirty="0" err="1">
                <a:solidFill>
                  <a:schemeClr val="bg1"/>
                </a:solidFill>
              </a:rPr>
              <a:t>Speechiness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4CA34A1-AEB1-2EDA-8705-879F98355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68" t="20290" r="-928" b="60116"/>
          <a:stretch/>
        </p:blipFill>
        <p:spPr>
          <a:xfrm>
            <a:off x="7124700" y="2490761"/>
            <a:ext cx="4268913" cy="332454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A3FEAF7-E844-FDAE-C8DD-94CA6BA4953A}"/>
              </a:ext>
            </a:extLst>
          </p:cNvPr>
          <p:cNvSpPr/>
          <p:nvPr/>
        </p:nvSpPr>
        <p:spPr>
          <a:xfrm>
            <a:off x="4743450" y="3537530"/>
            <a:ext cx="2266950" cy="1229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cs typeface="Calibri"/>
              </a:rPr>
              <a:t>Reciprocal</a:t>
            </a:r>
            <a:endParaRPr lang="en-US" sz="2400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B101516B-0FAA-9FAF-D9A5-003187C57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60" t="19922" r="180" b="60156"/>
          <a:stretch/>
        </p:blipFill>
        <p:spPr>
          <a:xfrm>
            <a:off x="478015" y="2490761"/>
            <a:ext cx="4051797" cy="326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12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Third: Data Transformations &amp; Engineering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Making data normally distributed(</a:t>
            </a:r>
            <a:r>
              <a:rPr lang="en-US" dirty="0" err="1">
                <a:solidFill>
                  <a:schemeClr val="bg1"/>
                </a:solidFill>
              </a:rPr>
              <a:t>Acousticness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4CA34A1-AEB1-2EDA-8705-879F98355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5" t="40393" r="75425" b="40013"/>
          <a:stretch/>
        </p:blipFill>
        <p:spPr>
          <a:xfrm>
            <a:off x="7124700" y="2490761"/>
            <a:ext cx="4268913" cy="332454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A3FEAF7-E844-FDAE-C8DD-94CA6BA4953A}"/>
              </a:ext>
            </a:extLst>
          </p:cNvPr>
          <p:cNvSpPr/>
          <p:nvPr/>
        </p:nvSpPr>
        <p:spPr>
          <a:xfrm>
            <a:off x="4743450" y="3537530"/>
            <a:ext cx="2266950" cy="1229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cs typeface="Calibri"/>
              </a:rPr>
              <a:t>CBRT</a:t>
            </a:r>
            <a:endParaRPr lang="en-US" sz="2400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B101516B-0FAA-9FAF-D9A5-003187C57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47" r="75240" b="40231"/>
          <a:stretch/>
        </p:blipFill>
        <p:spPr>
          <a:xfrm>
            <a:off x="478015" y="2490761"/>
            <a:ext cx="4051797" cy="326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03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Third: Data Transformations &amp; Engineering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Making data normally distributed(</a:t>
            </a:r>
            <a:r>
              <a:rPr lang="en-US" dirty="0" err="1">
                <a:solidFill>
                  <a:schemeClr val="bg1"/>
                </a:solidFill>
              </a:rPr>
              <a:t>Instrumentalness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4CA34A1-AEB1-2EDA-8705-879F98355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19" t="40208" r="49821" b="40198"/>
          <a:stretch/>
        </p:blipFill>
        <p:spPr>
          <a:xfrm>
            <a:off x="7124700" y="2490761"/>
            <a:ext cx="4268913" cy="332454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A3FEAF7-E844-FDAE-C8DD-94CA6BA4953A}"/>
              </a:ext>
            </a:extLst>
          </p:cNvPr>
          <p:cNvSpPr/>
          <p:nvPr/>
        </p:nvSpPr>
        <p:spPr>
          <a:xfrm>
            <a:off x="4743450" y="3537530"/>
            <a:ext cx="2266950" cy="1229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cs typeface="Calibri"/>
              </a:rPr>
              <a:t>LOG</a:t>
            </a:r>
            <a:endParaRPr lang="en-US" sz="2400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B101516B-0FAA-9FAF-D9A5-003187C57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65" t="39847" r="50375" b="40231"/>
          <a:stretch/>
        </p:blipFill>
        <p:spPr>
          <a:xfrm>
            <a:off x="478015" y="2490761"/>
            <a:ext cx="4051797" cy="326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88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7" y="828544"/>
            <a:ext cx="10883897" cy="1419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Third: Data Transformations &amp; Engineering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Our model underfit at first, so we decided to make a new polynomial feature consisting of tempo times loudness which gave better results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4CA34A1-AEB1-2EDA-8705-879F98355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" t="79917" r="74187" b="499"/>
          <a:stretch/>
        </p:blipFill>
        <p:spPr>
          <a:xfrm>
            <a:off x="7124700" y="2490761"/>
            <a:ext cx="4265435" cy="33228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A3FEAF7-E844-FDAE-C8DD-94CA6BA4953A}"/>
              </a:ext>
            </a:extLst>
          </p:cNvPr>
          <p:cNvSpPr/>
          <p:nvPr/>
        </p:nvSpPr>
        <p:spPr>
          <a:xfrm>
            <a:off x="4743450" y="3537530"/>
            <a:ext cx="2266950" cy="1229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cs typeface="Calibri"/>
              </a:rPr>
              <a:t>CBRT</a:t>
            </a:r>
            <a:endParaRPr lang="en-US" sz="2400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B101516B-0FAA-9FAF-D9A5-003187C57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95" r="75251" b="368"/>
          <a:stretch/>
        </p:blipFill>
        <p:spPr>
          <a:xfrm>
            <a:off x="478015" y="2490761"/>
            <a:ext cx="4050030" cy="32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8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DB8EC5-D4E2-F0C3-1E4D-427E2ABB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957E1A-78A6-3622-95FB-B8EA9E28AB4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026013" y="0"/>
            <a:ext cx="8544993" cy="640874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3162D8-A013-B225-D2D3-E9DFBF01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257220"/>
            <a:ext cx="2946400" cy="759069"/>
          </a:xfrm>
        </p:spPr>
        <p:txBody>
          <a:bodyPr>
            <a:normAutofit/>
          </a:bodyPr>
          <a:lstStyle/>
          <a:p>
            <a:r>
              <a:rPr lang="en-US" dirty="0"/>
              <a:t>EDA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0984381-2D13-6FCD-AFE9-4CCF3226DB30}"/>
              </a:ext>
            </a:extLst>
          </p:cNvPr>
          <p:cNvSpPr txBox="1">
            <a:spLocks/>
          </p:cNvSpPr>
          <p:nvPr/>
        </p:nvSpPr>
        <p:spPr>
          <a:xfrm>
            <a:off x="188687" y="1045317"/>
            <a:ext cx="3478816" cy="5291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Correlation heatmap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9F3A2-70AE-904C-F764-6C71F6D29B72}"/>
              </a:ext>
            </a:extLst>
          </p:cNvPr>
          <p:cNvSpPr txBox="1"/>
          <p:nvPr/>
        </p:nvSpPr>
        <p:spPr>
          <a:xfrm>
            <a:off x="130632" y="1545444"/>
            <a:ext cx="359954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correlation between features ranges from -1 to 1, where negative values indicate negative correlation, positive values imply positive correlation, and 0 represents no correlation. Higher values indicate stronger correlations, regardless of their direction (positive or negative). The redness of the box is correlated with the values.</a:t>
            </a:r>
            <a:endParaRPr lang="ar-EG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What correlations can we conclude from this? Which features are strongly  each others?</a:t>
            </a:r>
          </a:p>
        </p:txBody>
      </p:sp>
    </p:spTree>
    <p:extLst>
      <p:ext uri="{BB962C8B-B14F-4D97-AF65-F5344CB8AC3E}">
        <p14:creationId xmlns:p14="http://schemas.microsoft.com/office/powerpoint/2010/main" val="72769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DB8EC5-D4E2-F0C3-1E4D-427E2ABB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3162D8-A013-B225-D2D3-E9DFBF01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257220"/>
            <a:ext cx="2946400" cy="759069"/>
          </a:xfrm>
        </p:spPr>
        <p:txBody>
          <a:bodyPr>
            <a:normAutofit/>
          </a:bodyPr>
          <a:lstStyle/>
          <a:p>
            <a:r>
              <a:rPr lang="en-US" dirty="0"/>
              <a:t>EDA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0984381-2D13-6FCD-AFE9-4CCF3226DB30}"/>
              </a:ext>
            </a:extLst>
          </p:cNvPr>
          <p:cNvSpPr txBox="1">
            <a:spLocks/>
          </p:cNvSpPr>
          <p:nvPr/>
        </p:nvSpPr>
        <p:spPr>
          <a:xfrm>
            <a:off x="188687" y="1045317"/>
            <a:ext cx="3478816" cy="5291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Wrangle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9F3A2-70AE-904C-F764-6C71F6D29B72}"/>
              </a:ext>
            </a:extLst>
          </p:cNvPr>
          <p:cNvSpPr txBox="1"/>
          <p:nvPr/>
        </p:nvSpPr>
        <p:spPr>
          <a:xfrm>
            <a:off x="130632" y="1545444"/>
            <a:ext cx="35995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cs typeface="Calibri"/>
              </a:rPr>
              <a:t>To clean and prepare our data in one step!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5D90C5-0B3F-A24D-23A9-CAB2920A7E9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796064" y="-17874"/>
            <a:ext cx="6176736" cy="6426616"/>
          </a:xfrm>
        </p:spPr>
      </p:pic>
      <p:sp>
        <p:nvSpPr>
          <p:cNvPr id="12" name="Freeform 19">
            <a:extLst>
              <a:ext uri="{FF2B5EF4-FFF2-40B4-BE49-F238E27FC236}">
                <a16:creationId xmlns:a16="http://schemas.microsoft.com/office/drawing/2014/main" id="{09CB2D31-C5AB-1998-51A8-8F3E7CB8F94B}"/>
              </a:ext>
            </a:extLst>
          </p:cNvPr>
          <p:cNvSpPr/>
          <p:nvPr/>
        </p:nvSpPr>
        <p:spPr>
          <a:xfrm rot="1805500">
            <a:off x="445278" y="4009230"/>
            <a:ext cx="2965635" cy="1235952"/>
          </a:xfrm>
          <a:custGeom>
            <a:avLst/>
            <a:gdLst/>
            <a:ahLst/>
            <a:cxnLst/>
            <a:rect l="l" t="t" r="r" b="b"/>
            <a:pathLst>
              <a:path w="9240036" h="3725821">
                <a:moveTo>
                  <a:pt x="0" y="0"/>
                </a:moveTo>
                <a:lnTo>
                  <a:pt x="9240036" y="0"/>
                </a:lnTo>
                <a:lnTo>
                  <a:pt x="9240036" y="3725820"/>
                </a:lnTo>
                <a:lnTo>
                  <a:pt x="0" y="3725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84" b="-18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Model Selection &amp; 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7" y="828544"/>
            <a:ext cx="10883897" cy="1419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Features Selection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Dropping high cardinality columns, non/high correlation columns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52C25D5A-7C17-ADF6-D59E-0C3E8ED4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8" y="3124896"/>
            <a:ext cx="10189029" cy="1545641"/>
          </a:xfrm>
          <a:prstGeom prst="rect">
            <a:avLst/>
          </a:prstGeom>
        </p:spPr>
      </p:pic>
      <p:pic>
        <p:nvPicPr>
          <p:cNvPr id="10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76FE0D2-0F00-423D-FEB5-449B8683C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53" y="4543430"/>
            <a:ext cx="9245717" cy="1866514"/>
          </a:xfrm>
          <a:prstGeom prst="rect">
            <a:avLst/>
          </a:prstGeom>
        </p:spPr>
      </p:pic>
      <p:pic>
        <p:nvPicPr>
          <p:cNvPr id="4" name="Picture 5" descr="A white rectangular sign with black and red text">
            <a:extLst>
              <a:ext uri="{FF2B5EF4-FFF2-40B4-BE49-F238E27FC236}">
                <a16:creationId xmlns:a16="http://schemas.microsoft.com/office/drawing/2014/main" id="{8CD23BBB-FA5E-AD5B-4791-DBD7C16B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86" y="2429226"/>
            <a:ext cx="8723539" cy="1131679"/>
          </a:xfrm>
          <a:prstGeom prst="rect">
            <a:avLst/>
          </a:prstGeom>
        </p:spPr>
      </p:pic>
      <p:sp>
        <p:nvSpPr>
          <p:cNvPr id="11" name="Freeform 2">
            <a:extLst>
              <a:ext uri="{FF2B5EF4-FFF2-40B4-BE49-F238E27FC236}">
                <a16:creationId xmlns:a16="http://schemas.microsoft.com/office/drawing/2014/main" id="{2C76B912-E011-EBB3-71A1-E26992E312FD}"/>
              </a:ext>
            </a:extLst>
          </p:cNvPr>
          <p:cNvSpPr/>
          <p:nvPr/>
        </p:nvSpPr>
        <p:spPr>
          <a:xfrm rot="2001851">
            <a:off x="9587029" y="863589"/>
            <a:ext cx="2084905" cy="1914632"/>
          </a:xfrm>
          <a:custGeom>
            <a:avLst/>
            <a:gdLst/>
            <a:ahLst/>
            <a:cxnLst/>
            <a:rect l="l" t="t" r="r" b="b"/>
            <a:pathLst>
              <a:path w="3648316" h="2654801">
                <a:moveTo>
                  <a:pt x="0" y="0"/>
                </a:moveTo>
                <a:lnTo>
                  <a:pt x="3648316" y="0"/>
                </a:lnTo>
                <a:lnTo>
                  <a:pt x="3648316" y="2654801"/>
                </a:lnTo>
                <a:lnTo>
                  <a:pt x="0" y="2654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" r="-81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40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Model Selection &amp; 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7" y="828544"/>
            <a:ext cx="10883897" cy="1419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Features Scaling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Scale continues columns using standard scaler</a:t>
            </a:r>
          </a:p>
        </p:txBody>
      </p:sp>
      <p:pic>
        <p:nvPicPr>
          <p:cNvPr id="5" name="Picture 7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0A41C46-6408-4080-ADBF-1A163C4F3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736" y="3017022"/>
            <a:ext cx="9570898" cy="179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74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Model Selection &amp; 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7" y="828544"/>
            <a:ext cx="10883897" cy="1419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Train/Test split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Using stratifying technique, we have split our data</a:t>
            </a:r>
          </a:p>
        </p:txBody>
      </p:sp>
      <p:pic>
        <p:nvPicPr>
          <p:cNvPr id="3" name="Picture 20" descr="A screenshot of a graph&#10;&#10;Description automatically generated">
            <a:extLst>
              <a:ext uri="{FF2B5EF4-FFF2-40B4-BE49-F238E27FC236}">
                <a16:creationId xmlns:a16="http://schemas.microsoft.com/office/drawing/2014/main" id="{A7DFE89A-8DA1-7F98-10CC-EF3A1848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072" y="2961948"/>
            <a:ext cx="7459128" cy="2730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7E73B-955C-49FC-56E0-6F386A0CDCFC}"/>
              </a:ext>
            </a:extLst>
          </p:cNvPr>
          <p:cNvSpPr txBox="1"/>
          <p:nvPr/>
        </p:nvSpPr>
        <p:spPr>
          <a:xfrm>
            <a:off x="240634" y="2709869"/>
            <a:ext cx="39624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/>
              <a:t>An unbiased evaluation is crucial to avoid introducing temporal leakage and to ensure the model's generalization to future data. The traditional random train-test split can lead to biased results, undermining the model's performance assessment. To address this, a "stratified split" based on the time signature column.</a:t>
            </a:r>
          </a:p>
        </p:txBody>
      </p:sp>
    </p:spTree>
    <p:extLst>
      <p:ext uri="{BB962C8B-B14F-4D97-AF65-F5344CB8AC3E}">
        <p14:creationId xmlns:p14="http://schemas.microsoft.com/office/powerpoint/2010/main" val="136641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2" y="457200"/>
            <a:ext cx="6897307" cy="778042"/>
          </a:xfrm>
        </p:spPr>
        <p:txBody>
          <a:bodyPr>
            <a:normAutofit/>
          </a:bodyPr>
          <a:lstStyle/>
          <a:p>
            <a:r>
              <a:rPr lang="en-US" dirty="0"/>
              <a:t>data description</a:t>
            </a:r>
          </a:p>
        </p:txBody>
      </p:sp>
      <p:pic>
        <p:nvPicPr>
          <p:cNvPr id="21" name="Picture Placeholder 20" descr="A close - up of a record player">
            <a:extLst>
              <a:ext uri="{FF2B5EF4-FFF2-40B4-BE49-F238E27FC236}">
                <a16:creationId xmlns:a16="http://schemas.microsoft.com/office/drawing/2014/main" id="{F14649D9-001A-4ED1-8718-38FA144D15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041648" cy="1618488"/>
          </a:xfrm>
        </p:spPr>
      </p:pic>
      <p:pic>
        <p:nvPicPr>
          <p:cNvPr id="27" name="Picture Placeholder 26" descr="A crowd of people at a concert&#10;">
            <a:extLst>
              <a:ext uri="{FF2B5EF4-FFF2-40B4-BE49-F238E27FC236}">
                <a16:creationId xmlns:a16="http://schemas.microsoft.com/office/drawing/2014/main" id="{94309FBC-D2AD-4361-8C0F-FCA96A091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16756"/>
            <a:ext cx="4041648" cy="1618488"/>
          </a:xfrm>
        </p:spPr>
      </p:pic>
      <p:pic>
        <p:nvPicPr>
          <p:cNvPr id="29" name="Picture Placeholder 28" descr="A picture containing a dj deck with levers">
            <a:extLst>
              <a:ext uri="{FF2B5EF4-FFF2-40B4-BE49-F238E27FC236}">
                <a16:creationId xmlns:a16="http://schemas.microsoft.com/office/drawing/2014/main" id="{7E54054D-570A-4FEA-8A80-4E48B629C4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33512"/>
            <a:ext cx="4041648" cy="1618488"/>
          </a:xfrm>
        </p:spPr>
      </p:pic>
      <p:pic>
        <p:nvPicPr>
          <p:cNvPr id="31" name="Picture Placeholder 30" descr="Close-up of a DJ Deck">
            <a:extLst>
              <a:ext uri="{FF2B5EF4-FFF2-40B4-BE49-F238E27FC236}">
                <a16:creationId xmlns:a16="http://schemas.microsoft.com/office/drawing/2014/main" id="{BC9BC6E1-4C26-4CC6-A927-CAD98547503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91359"/>
            <a:ext cx="4041648" cy="1618488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7" y="1379621"/>
            <a:ext cx="6897307" cy="4764505"/>
          </a:xfrm>
        </p:spPr>
        <p:txBody>
          <a:bodyPr>
            <a:normAutofit/>
          </a:bodyPr>
          <a:lstStyle/>
          <a:p>
            <a:pPr algn="just"/>
            <a:r>
              <a:rPr lang="en-US" sz="1600" b="1" dirty="0" err="1"/>
              <a:t>speechiness</a:t>
            </a:r>
            <a:r>
              <a:rPr lang="en-US" sz="1600" b="1" dirty="0"/>
              <a:t>: </a:t>
            </a:r>
            <a:r>
              <a:rPr lang="en-US" sz="1600" dirty="0" err="1"/>
              <a:t>Speechiness</a:t>
            </a:r>
            <a:r>
              <a:rPr lang="en-US" sz="1600" dirty="0"/>
              <a:t> detects the presence of </a:t>
            </a:r>
            <a:r>
              <a:rPr lang="en-US" sz="1600" b="1" dirty="0"/>
              <a:t>spoken words in a track</a:t>
            </a:r>
            <a:r>
              <a:rPr lang="en-US" sz="1600" dirty="0"/>
              <a:t>. The more exclusively speech-like the recording (e.g. talk show, audio book, poetry), </a:t>
            </a:r>
            <a:r>
              <a:rPr lang="en-US" sz="1600" b="1" dirty="0"/>
              <a:t>the closer to 1.0 the attribute value. </a:t>
            </a:r>
          </a:p>
          <a:p>
            <a:pPr algn="just"/>
            <a:r>
              <a:rPr lang="en-US" sz="1600" b="1" dirty="0" err="1"/>
              <a:t>acousticness</a:t>
            </a:r>
            <a:r>
              <a:rPr lang="en-US" sz="1600" b="1" dirty="0"/>
              <a:t>: </a:t>
            </a:r>
            <a:r>
              <a:rPr lang="en-US" sz="1600" dirty="0"/>
              <a:t>A confidence measure from </a:t>
            </a:r>
            <a:r>
              <a:rPr lang="en-US" sz="1600" b="1" dirty="0"/>
              <a:t>0.0 to 1.0 </a:t>
            </a:r>
            <a:r>
              <a:rPr lang="en-US" sz="1600" dirty="0"/>
              <a:t>of whether the track is acoustic. </a:t>
            </a:r>
            <a:r>
              <a:rPr lang="en-US" sz="1600" b="1" dirty="0"/>
              <a:t>1.0 represents high confidence the track is acoustic</a:t>
            </a:r>
            <a:r>
              <a:rPr lang="en-US" sz="1600" dirty="0"/>
              <a:t>.</a:t>
            </a:r>
          </a:p>
          <a:p>
            <a:pPr algn="just"/>
            <a:r>
              <a:rPr lang="en-US" sz="1600" b="1" dirty="0" err="1"/>
              <a:t>instrumentalness</a:t>
            </a:r>
            <a:r>
              <a:rPr lang="en-US" sz="1600" b="1" dirty="0"/>
              <a:t>: </a:t>
            </a:r>
            <a:r>
              <a:rPr lang="en-US" sz="1600" dirty="0"/>
              <a:t>Predicts whether a track contains </a:t>
            </a:r>
            <a:r>
              <a:rPr lang="en-US" sz="1600" b="1" dirty="0"/>
              <a:t>no vocals. "Ooh" and "aah" sounds </a:t>
            </a:r>
            <a:r>
              <a:rPr lang="en-US" sz="1600" dirty="0"/>
              <a:t>are treated as instrumental in this context. Rap or spoken word tracks are clearly "vocal". The closer the </a:t>
            </a:r>
            <a:r>
              <a:rPr lang="en-US" sz="1600" b="1" dirty="0" err="1"/>
              <a:t>instrumentalness</a:t>
            </a:r>
            <a:r>
              <a:rPr lang="en-US" sz="1600" b="1" dirty="0"/>
              <a:t> value is to 1.0, the greater likelihood the track contains no vocal content. </a:t>
            </a:r>
            <a:r>
              <a:rPr lang="en-US" sz="1600" dirty="0"/>
              <a:t>Values </a:t>
            </a:r>
            <a:r>
              <a:rPr lang="en-US" sz="1600" b="1" dirty="0"/>
              <a:t>above 0.5 are intended to represent instrumental tracks, </a:t>
            </a:r>
            <a:r>
              <a:rPr lang="en-US" sz="1600" dirty="0"/>
              <a:t>but confidence is higher as the value approaches 1.0.</a:t>
            </a:r>
          </a:p>
          <a:p>
            <a:pPr algn="just"/>
            <a:r>
              <a:rPr lang="en-US" sz="1600" b="1" dirty="0"/>
              <a:t>liveness: </a:t>
            </a:r>
            <a:r>
              <a:rPr lang="en-US" sz="1600" dirty="0"/>
              <a:t>Detects the presence of an audience in the recording. </a:t>
            </a:r>
            <a:r>
              <a:rPr lang="en-US" sz="1600" b="1" dirty="0"/>
              <a:t>Higher liveness values represent an increased probability </a:t>
            </a:r>
            <a:r>
              <a:rPr lang="en-US" sz="1600" dirty="0"/>
              <a:t>that the track was performed live. </a:t>
            </a:r>
            <a:r>
              <a:rPr lang="en-US" sz="1600" b="1" dirty="0"/>
              <a:t>A value above 0.8 provides strong likelihood that the track is live.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8B48EBF6-60E6-462A-9155-5FAF136BCCB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DFCA0F26-5955-706A-221B-48FB52A4CA11}"/>
              </a:ext>
            </a:extLst>
          </p:cNvPr>
          <p:cNvSpPr/>
          <p:nvPr/>
        </p:nvSpPr>
        <p:spPr>
          <a:xfrm rot="2001851">
            <a:off x="10455865" y="95519"/>
            <a:ext cx="1041424" cy="929987"/>
          </a:xfrm>
          <a:custGeom>
            <a:avLst/>
            <a:gdLst/>
            <a:ahLst/>
            <a:cxnLst/>
            <a:rect l="l" t="t" r="r" b="b"/>
            <a:pathLst>
              <a:path w="3007714" h="2188649">
                <a:moveTo>
                  <a:pt x="0" y="0"/>
                </a:moveTo>
                <a:lnTo>
                  <a:pt x="3007714" y="0"/>
                </a:lnTo>
                <a:lnTo>
                  <a:pt x="3007714" y="2188649"/>
                </a:lnTo>
                <a:lnTo>
                  <a:pt x="0" y="2188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1" r="-8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14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DB8EC5-D4E2-F0C3-1E4D-427E2ABB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3162D8-A013-B225-D2D3-E9DFBF01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08" y="288759"/>
            <a:ext cx="3478816" cy="1556084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 &amp; training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0984381-2D13-6FCD-AFE9-4CCF3226DB30}"/>
              </a:ext>
            </a:extLst>
          </p:cNvPr>
          <p:cNvSpPr txBox="1">
            <a:spLocks/>
          </p:cNvSpPr>
          <p:nvPr/>
        </p:nvSpPr>
        <p:spPr>
          <a:xfrm>
            <a:off x="233008" y="2003012"/>
            <a:ext cx="3478816" cy="5291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Lazy 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9F3A2-70AE-904C-F764-6C71F6D29B72}"/>
              </a:ext>
            </a:extLst>
          </p:cNvPr>
          <p:cNvSpPr txBox="1"/>
          <p:nvPr/>
        </p:nvSpPr>
        <p:spPr>
          <a:xfrm>
            <a:off x="172645" y="2653514"/>
            <a:ext cx="359954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cs typeface="Calibri"/>
              </a:rPr>
              <a:t>Lazy Predict help build a lot of basic models without much code and helps understand which models works better without any parameter tuning</a:t>
            </a:r>
          </a:p>
        </p:txBody>
      </p:sp>
      <p:pic>
        <p:nvPicPr>
          <p:cNvPr id="4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D34C1B-C483-0116-FE51-3C19880C562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204504" y="461483"/>
            <a:ext cx="7684500" cy="5614191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F4F3B696-E0CD-7118-C7E7-B334954B887F}"/>
              </a:ext>
            </a:extLst>
          </p:cNvPr>
          <p:cNvSpPr/>
          <p:nvPr/>
        </p:nvSpPr>
        <p:spPr>
          <a:xfrm>
            <a:off x="639880" y="4965033"/>
            <a:ext cx="2438399" cy="1892967"/>
          </a:xfrm>
          <a:custGeom>
            <a:avLst/>
            <a:gdLst/>
            <a:ahLst/>
            <a:cxnLst/>
            <a:rect l="l" t="t" r="r" b="b"/>
            <a:pathLst>
              <a:path w="9324895" h="6155168">
                <a:moveTo>
                  <a:pt x="0" y="0"/>
                </a:moveTo>
                <a:lnTo>
                  <a:pt x="9324894" y="0"/>
                </a:lnTo>
                <a:lnTo>
                  <a:pt x="9324894" y="6155168"/>
                </a:lnTo>
                <a:lnTo>
                  <a:pt x="0" y="6155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3" b="-13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6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DB8EC5-D4E2-F0C3-1E4D-427E2ABB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3162D8-A013-B225-D2D3-E9DFBF01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08" y="288759"/>
            <a:ext cx="3478816" cy="1556084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 &amp; training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0984381-2D13-6FCD-AFE9-4CCF3226DB30}"/>
              </a:ext>
            </a:extLst>
          </p:cNvPr>
          <p:cNvSpPr txBox="1">
            <a:spLocks/>
          </p:cNvSpPr>
          <p:nvPr/>
        </p:nvSpPr>
        <p:spPr>
          <a:xfrm>
            <a:off x="233007" y="2003012"/>
            <a:ext cx="3539179" cy="5291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Hyperparameter Tunning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9F3A2-70AE-904C-F764-6C71F6D29B72}"/>
              </a:ext>
            </a:extLst>
          </p:cNvPr>
          <p:cNvSpPr txBox="1"/>
          <p:nvPr/>
        </p:nvSpPr>
        <p:spPr>
          <a:xfrm>
            <a:off x="172645" y="2653514"/>
            <a:ext cx="3599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Using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GridSearchCV</a:t>
            </a:r>
            <a:r>
              <a:rPr lang="en-US" dirty="0">
                <a:solidFill>
                  <a:schemeClr val="bg1"/>
                </a:solidFill>
                <a:cs typeface="Calibri"/>
              </a:rPr>
              <a:t> [old run] </a:t>
            </a:r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2623B9-F3E7-FEDA-6C86-E8AB94D7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227" y="194991"/>
            <a:ext cx="7254135" cy="57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3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37" y="615762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Model Selection &amp; 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7" y="1488466"/>
            <a:ext cx="10883897" cy="7594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Support Vector Machine</a:t>
            </a:r>
          </a:p>
        </p:txBody>
      </p:sp>
      <p:pic>
        <p:nvPicPr>
          <p:cNvPr id="3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CDCE13-F5C9-3214-28EF-A93CBAA27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385" y="2648683"/>
            <a:ext cx="6231599" cy="336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53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DB8EC5-D4E2-F0C3-1E4D-427E2ABB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3162D8-A013-B225-D2D3-E9DFBF01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08" y="288759"/>
            <a:ext cx="3478816" cy="1556084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Selection &amp; training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0984381-2D13-6FCD-AFE9-4CCF3226DB30}"/>
              </a:ext>
            </a:extLst>
          </p:cNvPr>
          <p:cNvSpPr txBox="1">
            <a:spLocks/>
          </p:cNvSpPr>
          <p:nvPr/>
        </p:nvSpPr>
        <p:spPr>
          <a:xfrm>
            <a:off x="233007" y="2003012"/>
            <a:ext cx="3539179" cy="5291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Ensemble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9F3A2-70AE-904C-F764-6C71F6D29B72}"/>
              </a:ext>
            </a:extLst>
          </p:cNvPr>
          <p:cNvSpPr txBox="1"/>
          <p:nvPr/>
        </p:nvSpPr>
        <p:spPr>
          <a:xfrm>
            <a:off x="172645" y="2653514"/>
            <a:ext cx="3599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XGBOOST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EAF89-40F9-7045-B195-96B9E80C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827" y="112299"/>
            <a:ext cx="7267741" cy="591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24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2C5A-DC3A-4D57-A7F0-A52C0B084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>
            <a:normAutofit fontScale="90000"/>
          </a:bodyPr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0DCEA-5CBC-4FE3-A819-C5EBE40E2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pic>
        <p:nvPicPr>
          <p:cNvPr id="14" name="Picture Placeholder 13" descr="A close - up of a violinist">
            <a:extLst>
              <a:ext uri="{FF2B5EF4-FFF2-40B4-BE49-F238E27FC236}">
                <a16:creationId xmlns:a16="http://schemas.microsoft.com/office/drawing/2014/main" id="{5BC04982-CB92-4287-8A66-635C395855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4462272"/>
          </a:xfr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D853837-26C5-47BD-A51B-085EDF92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06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BAB28E-BAF4-438C-A475-0D041A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0" name="Picture Placeholder 9" descr="Close-up of a DJ playing on his Deck">
            <a:extLst>
              <a:ext uri="{FF2B5EF4-FFF2-40B4-BE49-F238E27FC236}">
                <a16:creationId xmlns:a16="http://schemas.microsoft.com/office/drawing/2014/main" id="{05C410A7-E92A-4EFD-A6AE-36748F8E3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119872" cy="640994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EE2CE0-415A-4D6D-882C-D348C67CFB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3938" y="2530475"/>
            <a:ext cx="3023806" cy="3427413"/>
          </a:xfrm>
        </p:spPr>
        <p:txBody>
          <a:bodyPr/>
          <a:lstStyle/>
          <a:p>
            <a:r>
              <a:rPr lang="en-US" dirty="0"/>
              <a:t>Ashraf </a:t>
            </a:r>
            <a:r>
              <a:rPr lang="en-US" dirty="0" err="1"/>
              <a:t>Abdulkhaliq</a:t>
            </a:r>
            <a:endParaRPr lang="en-US" dirty="0"/>
          </a:p>
          <a:p>
            <a:r>
              <a:rPr lang="en-US" dirty="0"/>
              <a:t>Hamza Al-</a:t>
            </a:r>
            <a:r>
              <a:rPr lang="en-US" dirty="0" err="1"/>
              <a:t>Habash</a:t>
            </a:r>
            <a:endParaRPr lang="en-US" dirty="0"/>
          </a:p>
          <a:p>
            <a:r>
              <a:rPr lang="en-US" dirty="0"/>
              <a:t>Ammar </a:t>
            </a:r>
            <a:r>
              <a:rPr lang="en-US" dirty="0" err="1"/>
              <a:t>Abushukur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7E1EC9-3F85-4EB7-AF0B-3F8DFE94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0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2" y="457200"/>
            <a:ext cx="6897307" cy="778042"/>
          </a:xfrm>
        </p:spPr>
        <p:txBody>
          <a:bodyPr>
            <a:normAutofit/>
          </a:bodyPr>
          <a:lstStyle/>
          <a:p>
            <a:r>
              <a:rPr lang="en-US" dirty="0"/>
              <a:t>data description</a:t>
            </a:r>
          </a:p>
        </p:txBody>
      </p:sp>
      <p:pic>
        <p:nvPicPr>
          <p:cNvPr id="21" name="Picture Placeholder 20" descr="A close - up of a record player">
            <a:extLst>
              <a:ext uri="{FF2B5EF4-FFF2-40B4-BE49-F238E27FC236}">
                <a16:creationId xmlns:a16="http://schemas.microsoft.com/office/drawing/2014/main" id="{F14649D9-001A-4ED1-8718-38FA144D15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041648" cy="1618488"/>
          </a:xfrm>
        </p:spPr>
      </p:pic>
      <p:pic>
        <p:nvPicPr>
          <p:cNvPr id="27" name="Picture Placeholder 26" descr="A crowd of people at a concert&#10;">
            <a:extLst>
              <a:ext uri="{FF2B5EF4-FFF2-40B4-BE49-F238E27FC236}">
                <a16:creationId xmlns:a16="http://schemas.microsoft.com/office/drawing/2014/main" id="{94309FBC-D2AD-4361-8C0F-FCA96A091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16756"/>
            <a:ext cx="4041648" cy="1618488"/>
          </a:xfrm>
        </p:spPr>
      </p:pic>
      <p:pic>
        <p:nvPicPr>
          <p:cNvPr id="29" name="Picture Placeholder 28" descr="A picture containing a dj deck with levers">
            <a:extLst>
              <a:ext uri="{FF2B5EF4-FFF2-40B4-BE49-F238E27FC236}">
                <a16:creationId xmlns:a16="http://schemas.microsoft.com/office/drawing/2014/main" id="{7E54054D-570A-4FEA-8A80-4E48B629C4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33512"/>
            <a:ext cx="4041648" cy="1618488"/>
          </a:xfrm>
        </p:spPr>
      </p:pic>
      <p:pic>
        <p:nvPicPr>
          <p:cNvPr id="31" name="Picture Placeholder 30" descr="Close-up of a DJ Deck">
            <a:extLst>
              <a:ext uri="{FF2B5EF4-FFF2-40B4-BE49-F238E27FC236}">
                <a16:creationId xmlns:a16="http://schemas.microsoft.com/office/drawing/2014/main" id="{BC9BC6E1-4C26-4CC6-A927-CAD98547503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91359"/>
            <a:ext cx="4041648" cy="1618488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70437" y="1379621"/>
            <a:ext cx="6897307" cy="4764505"/>
          </a:xfrm>
        </p:spPr>
        <p:txBody>
          <a:bodyPr>
            <a:normAutofit/>
          </a:bodyPr>
          <a:lstStyle/>
          <a:p>
            <a:pPr algn="just"/>
            <a:r>
              <a:rPr lang="en-US" sz="1600" b="1" dirty="0"/>
              <a:t>valence: </a:t>
            </a:r>
            <a:r>
              <a:rPr lang="en-US" sz="1600" dirty="0"/>
              <a:t>A measure from </a:t>
            </a:r>
            <a:r>
              <a:rPr lang="en-US" sz="1600" b="1" dirty="0"/>
              <a:t>0.0 to 1.0 </a:t>
            </a:r>
            <a:r>
              <a:rPr lang="en-US" sz="1600" dirty="0"/>
              <a:t>describing the musical positiveness conveyed by a track. </a:t>
            </a:r>
            <a:r>
              <a:rPr lang="en-US" sz="1600" b="1" dirty="0"/>
              <a:t>Tracks with high valence sound more positive </a:t>
            </a:r>
            <a:r>
              <a:rPr lang="en-US" sz="1600" dirty="0"/>
              <a:t>(e.g. </a:t>
            </a:r>
            <a:r>
              <a:rPr lang="en-US" sz="1600" b="1" dirty="0"/>
              <a:t>happy, cheerful, euphoric</a:t>
            </a:r>
            <a:r>
              <a:rPr lang="en-US" sz="1600" dirty="0"/>
              <a:t>), while </a:t>
            </a:r>
            <a:r>
              <a:rPr lang="en-US" sz="1600" b="1" dirty="0"/>
              <a:t>tracks with low valence sound more negative</a:t>
            </a:r>
            <a:r>
              <a:rPr lang="en-US" sz="1600" dirty="0"/>
              <a:t> (e.g. </a:t>
            </a:r>
            <a:r>
              <a:rPr lang="en-US" sz="1600" b="1" dirty="0"/>
              <a:t>sad, depressed, angry</a:t>
            </a:r>
            <a:r>
              <a:rPr lang="en-US" sz="1600" dirty="0"/>
              <a:t>).</a:t>
            </a:r>
          </a:p>
          <a:p>
            <a:pPr algn="just"/>
            <a:r>
              <a:rPr lang="en-US" sz="1600" b="1" dirty="0"/>
              <a:t>tempo: </a:t>
            </a:r>
            <a:r>
              <a:rPr lang="en-US" sz="1600" dirty="0"/>
              <a:t>The overall estimated </a:t>
            </a:r>
            <a:r>
              <a:rPr lang="en-US" sz="1600" b="1" dirty="0"/>
              <a:t>tempo of a track in beats per minute </a:t>
            </a:r>
            <a:r>
              <a:rPr lang="en-US" sz="1600" dirty="0"/>
              <a:t>(BPM). In musical terminology, tempo is the </a:t>
            </a:r>
            <a:r>
              <a:rPr lang="en-US" sz="1600" b="1" dirty="0"/>
              <a:t>speed or pace of a given piece</a:t>
            </a:r>
            <a:r>
              <a:rPr lang="en-US" sz="1600" dirty="0"/>
              <a:t> and derives directly from the average beat duration.</a:t>
            </a:r>
          </a:p>
          <a:p>
            <a:pPr algn="just"/>
            <a:r>
              <a:rPr lang="en-US" sz="1600" b="1" dirty="0"/>
              <a:t>duration in milliseconds:</a:t>
            </a:r>
            <a:r>
              <a:rPr lang="ar-EG" sz="1600" b="1" dirty="0"/>
              <a:t> </a:t>
            </a:r>
            <a:r>
              <a:rPr lang="en-US" sz="1600" dirty="0"/>
              <a:t>Time of the song</a:t>
            </a:r>
            <a:r>
              <a:rPr lang="ar-EG" sz="1600" dirty="0"/>
              <a:t>.</a:t>
            </a:r>
            <a:endParaRPr lang="en-US" sz="1600" dirty="0"/>
          </a:p>
          <a:p>
            <a:pPr algn="just"/>
            <a:r>
              <a:rPr lang="en-US" sz="1600" b="1" dirty="0" err="1"/>
              <a:t>time_signature</a:t>
            </a:r>
            <a:r>
              <a:rPr lang="en-US" sz="1600" b="1" dirty="0"/>
              <a:t>: </a:t>
            </a:r>
            <a:r>
              <a:rPr lang="en-US" sz="1600" dirty="0"/>
              <a:t>a </a:t>
            </a:r>
            <a:r>
              <a:rPr lang="en-US" sz="1600" b="1" dirty="0"/>
              <a:t>notational convention </a:t>
            </a:r>
            <a:r>
              <a:rPr lang="en-US" sz="1600" dirty="0"/>
              <a:t>used in </a:t>
            </a:r>
            <a:r>
              <a:rPr lang="en-US" sz="1600" b="1" dirty="0"/>
              <a:t>Western musical notation </a:t>
            </a:r>
            <a:r>
              <a:rPr lang="en-US" sz="1600" dirty="0"/>
              <a:t>to specify how </a:t>
            </a:r>
            <a:r>
              <a:rPr lang="en-US" sz="1600" b="1" dirty="0"/>
              <a:t>many beats (pulses) </a:t>
            </a:r>
            <a:r>
              <a:rPr lang="en-US" sz="1600" dirty="0"/>
              <a:t>are contained in each measure (bar), and which note value is equivalent to a beat.</a:t>
            </a:r>
          </a:p>
          <a:p>
            <a:pPr algn="just"/>
            <a:r>
              <a:rPr lang="en-US" sz="1600" b="1" dirty="0"/>
              <a:t>Class: </a:t>
            </a:r>
            <a:r>
              <a:rPr lang="en-US" sz="1600" dirty="0"/>
              <a:t>Genre of the track.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8B48EBF6-60E6-462A-9155-5FAF136BCCB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DC2EFD66-F964-AE66-80F7-8D5756010916}"/>
              </a:ext>
            </a:extLst>
          </p:cNvPr>
          <p:cNvSpPr/>
          <p:nvPr/>
        </p:nvSpPr>
        <p:spPr>
          <a:xfrm rot="2001851">
            <a:off x="10455865" y="95519"/>
            <a:ext cx="1041424" cy="929987"/>
          </a:xfrm>
          <a:custGeom>
            <a:avLst/>
            <a:gdLst/>
            <a:ahLst/>
            <a:cxnLst/>
            <a:rect l="l" t="t" r="r" b="b"/>
            <a:pathLst>
              <a:path w="3007714" h="2188649">
                <a:moveTo>
                  <a:pt x="0" y="0"/>
                </a:moveTo>
                <a:lnTo>
                  <a:pt x="3007714" y="0"/>
                </a:lnTo>
                <a:lnTo>
                  <a:pt x="3007714" y="2188649"/>
                </a:lnTo>
                <a:lnTo>
                  <a:pt x="0" y="2188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1" r="-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915201B-9834-DF27-CB3A-CC9DEE7B3C77}"/>
              </a:ext>
            </a:extLst>
          </p:cNvPr>
          <p:cNvSpPr/>
          <p:nvPr/>
        </p:nvSpPr>
        <p:spPr>
          <a:xfrm>
            <a:off x="10014285" y="5478378"/>
            <a:ext cx="1391653" cy="1155593"/>
          </a:xfrm>
          <a:custGeom>
            <a:avLst/>
            <a:gdLst/>
            <a:ahLst/>
            <a:cxnLst/>
            <a:rect l="l" t="t" r="r" b="b"/>
            <a:pathLst>
              <a:path w="5036939" h="3324778">
                <a:moveTo>
                  <a:pt x="0" y="0"/>
                </a:moveTo>
                <a:lnTo>
                  <a:pt x="5036939" y="0"/>
                </a:lnTo>
                <a:lnTo>
                  <a:pt x="5036939" y="3324777"/>
                </a:lnTo>
                <a:lnTo>
                  <a:pt x="0" y="332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3" b="-13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1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/>
              <a:t>Import libraries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BBF8CF-594A-6FF0-5B40-7B7F7D7D0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103" y="583132"/>
            <a:ext cx="10301794" cy="44076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32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27B81-0B8B-4365-8134-80651A12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/>
              <a:t>Loading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0BB8F5-D9A3-C2DF-E379-9CB19E371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509" y="480512"/>
            <a:ext cx="8036981" cy="4544026"/>
          </a:xfrm>
        </p:spPr>
      </p:pic>
      <p:sp>
        <p:nvSpPr>
          <p:cNvPr id="11" name="Freeform 3">
            <a:extLst>
              <a:ext uri="{FF2B5EF4-FFF2-40B4-BE49-F238E27FC236}">
                <a16:creationId xmlns:a16="http://schemas.microsoft.com/office/drawing/2014/main" id="{B03345C0-D154-D356-7B10-400CD1B13611}"/>
              </a:ext>
            </a:extLst>
          </p:cNvPr>
          <p:cNvSpPr/>
          <p:nvPr/>
        </p:nvSpPr>
        <p:spPr>
          <a:xfrm rot="19641863">
            <a:off x="9226838" y="4334257"/>
            <a:ext cx="2262322" cy="1806699"/>
          </a:xfrm>
          <a:custGeom>
            <a:avLst/>
            <a:gdLst/>
            <a:ahLst/>
            <a:cxnLst/>
            <a:rect l="l" t="t" r="r" b="b"/>
            <a:pathLst>
              <a:path w="3541851" h="2617890">
                <a:moveTo>
                  <a:pt x="0" y="0"/>
                </a:moveTo>
                <a:lnTo>
                  <a:pt x="3541852" y="0"/>
                </a:lnTo>
                <a:lnTo>
                  <a:pt x="3541852" y="2617890"/>
                </a:lnTo>
                <a:lnTo>
                  <a:pt x="0" y="261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2" b="-12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45" y="379556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15645" y="1138989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First: Data Cleaning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Sorting out the unit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36C7BFA-7BE2-0DCA-F1CE-7966CC0B2DF5}"/>
              </a:ext>
            </a:extLst>
          </p:cNvPr>
          <p:cNvSpPr txBox="1">
            <a:spLocks/>
          </p:cNvSpPr>
          <p:nvPr/>
        </p:nvSpPr>
        <p:spPr>
          <a:xfrm>
            <a:off x="515645" y="2443854"/>
            <a:ext cx="1087425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duration in </a:t>
            </a:r>
            <a:r>
              <a:rPr lang="en-US" sz="2400" dirty="0" err="1"/>
              <a:t>ms</a:t>
            </a:r>
            <a:r>
              <a:rPr lang="en-US" sz="2400" dirty="0"/>
              <a:t>/min column had values in either </a:t>
            </a:r>
            <a:r>
              <a:rPr lang="en-US" sz="2400" dirty="0" err="1"/>
              <a:t>ms</a:t>
            </a:r>
            <a:r>
              <a:rPr lang="en-US" sz="2400" dirty="0"/>
              <a:t> or min units, we changed all the values to be in min using 5000 as threshold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6A44D2B-DA49-A92F-E77B-1191435EFE91}"/>
              </a:ext>
            </a:extLst>
          </p:cNvPr>
          <p:cNvSpPr/>
          <p:nvPr/>
        </p:nvSpPr>
        <p:spPr>
          <a:xfrm>
            <a:off x="3950179" y="4084154"/>
            <a:ext cx="3300853" cy="12076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D4E490B-FF5B-EDF3-892F-D1AB9E7D1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444" y="3392603"/>
            <a:ext cx="752475" cy="262890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914719-346B-8C72-2F93-3BEA02992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96" y="3354503"/>
            <a:ext cx="7239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77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45" y="379556"/>
            <a:ext cx="11160710" cy="75943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15645" y="1138989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First: Data Cleaning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Null Values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36C7BFA-7BE2-0DCA-F1CE-7966CC0B2DF5}"/>
              </a:ext>
            </a:extLst>
          </p:cNvPr>
          <p:cNvSpPr txBox="1">
            <a:spLocks/>
          </p:cNvSpPr>
          <p:nvPr/>
        </p:nvSpPr>
        <p:spPr>
          <a:xfrm>
            <a:off x="515645" y="2443854"/>
            <a:ext cx="1087425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Imputing null values using simple imputer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ADCBA297-6E0E-964F-12FA-FA747EE86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743" y="3485445"/>
            <a:ext cx="2133792" cy="27082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3621F9C-DA8F-A6C3-9EE5-7306AF8472FB}"/>
              </a:ext>
            </a:extLst>
          </p:cNvPr>
          <p:cNvSpPr/>
          <p:nvPr/>
        </p:nvSpPr>
        <p:spPr>
          <a:xfrm>
            <a:off x="4478548" y="4224950"/>
            <a:ext cx="3234904" cy="1229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cs typeface="Calibri"/>
              </a:rPr>
              <a:t>Simple Imputer</a:t>
            </a:r>
            <a:endParaRPr lang="en-US" sz="2400" dirty="0"/>
          </a:p>
        </p:txBody>
      </p:sp>
      <p:pic>
        <p:nvPicPr>
          <p:cNvPr id="13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B0EEC1B-4042-0158-905B-4FC869E4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549" y="3485445"/>
            <a:ext cx="2229702" cy="28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23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A273-E108-4158-B63B-49B2FB9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15" y="3260"/>
            <a:ext cx="11160710" cy="759433"/>
          </a:xfrm>
        </p:spPr>
        <p:txBody>
          <a:bodyPr>
            <a:normAutofit/>
          </a:bodyPr>
          <a:lstStyle/>
          <a:p>
            <a:r>
              <a:rPr lang="en-US"/>
              <a:t>Exploratory data analysis (EDA)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EF26-3B47-496A-81C1-04CA0FCA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89DE861-134F-BF55-6D47-00A734365A3D}"/>
              </a:ext>
            </a:extLst>
          </p:cNvPr>
          <p:cNvSpPr txBox="1">
            <a:spLocks/>
          </p:cNvSpPr>
          <p:nvPr/>
        </p:nvSpPr>
        <p:spPr>
          <a:xfrm>
            <a:off x="506238" y="828545"/>
            <a:ext cx="9144000" cy="1090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Second: Data Exploring &amp; Visualization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Bar Charts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636C7BFA-7BE2-0DCA-F1CE-7966CC0B2DF5}"/>
              </a:ext>
            </a:extLst>
          </p:cNvPr>
          <p:cNvSpPr txBox="1">
            <a:spLocks/>
          </p:cNvSpPr>
          <p:nvPr/>
        </p:nvSpPr>
        <p:spPr>
          <a:xfrm>
            <a:off x="6771344" y="2440828"/>
            <a:ext cx="4746774" cy="674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What are the top 10 most frequent track names in the dataset?</a:t>
            </a:r>
          </a:p>
        </p:txBody>
      </p:sp>
      <p:pic>
        <p:nvPicPr>
          <p:cNvPr id="11" name="Picture 10" descr="A blue and white striped pattern&#10;&#10;Description automatically generated">
            <a:extLst>
              <a:ext uri="{FF2B5EF4-FFF2-40B4-BE49-F238E27FC236}">
                <a16:creationId xmlns:a16="http://schemas.microsoft.com/office/drawing/2014/main" id="{A8C30881-E8FB-D9C2-F017-AC13EA3C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44" y="2924834"/>
            <a:ext cx="5029120" cy="3355882"/>
          </a:xfrm>
          <a:prstGeom prst="rect">
            <a:avLst/>
          </a:prstGeom>
        </p:spPr>
      </p:pic>
      <p:pic>
        <p:nvPicPr>
          <p:cNvPr id="13" name="Picture 12" descr="A blue and white striped flag&#10;&#10;Description automatically generated">
            <a:extLst>
              <a:ext uri="{FF2B5EF4-FFF2-40B4-BE49-F238E27FC236}">
                <a16:creationId xmlns:a16="http://schemas.microsoft.com/office/drawing/2014/main" id="{CB2F23C6-4CA4-E842-8A59-9E97D0AF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38" y="3178834"/>
            <a:ext cx="4925638" cy="3280622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A75CBA07-50BA-655F-475E-6BAF181D391B}"/>
              </a:ext>
            </a:extLst>
          </p:cNvPr>
          <p:cNvSpPr txBox="1">
            <a:spLocks/>
          </p:cNvSpPr>
          <p:nvPr/>
        </p:nvSpPr>
        <p:spPr>
          <a:xfrm>
            <a:off x="449615" y="2463953"/>
            <a:ext cx="4771979" cy="674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Which artist has the highest number of tracks published?</a:t>
            </a:r>
          </a:p>
        </p:txBody>
      </p:sp>
    </p:spTree>
    <p:extLst>
      <p:ext uri="{BB962C8B-B14F-4D97-AF65-F5344CB8AC3E}">
        <p14:creationId xmlns:p14="http://schemas.microsoft.com/office/powerpoint/2010/main" val="24304472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04F75F5FEAED47971E52001922DDE1" ma:contentTypeVersion="5" ma:contentTypeDescription="Create a new document." ma:contentTypeScope="" ma:versionID="c9a9975ae7dba6e34a868171ca163b1e">
  <xsd:schema xmlns:xsd="http://www.w3.org/2001/XMLSchema" xmlns:xs="http://www.w3.org/2001/XMLSchema" xmlns:p="http://schemas.microsoft.com/office/2006/metadata/properties" xmlns:ns3="bd946136-66a3-499e-9f37-527278212e73" targetNamespace="http://schemas.microsoft.com/office/2006/metadata/properties" ma:root="true" ma:fieldsID="000c351e3f8a9f43e83e6bd9745815ff" ns3:_="">
    <xsd:import namespace="bd946136-66a3-499e-9f37-527278212e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46136-66a3-499e-9f37-527278212e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d946136-66a3-499e-9f37-527278212e73" xsi:nil="true"/>
  </documentManagement>
</p:properties>
</file>

<file path=customXml/itemProps1.xml><?xml version="1.0" encoding="utf-8"?>
<ds:datastoreItem xmlns:ds="http://schemas.openxmlformats.org/officeDocument/2006/customXml" ds:itemID="{F44FBEE0-7422-4945-97D6-117F98099EF9}">
  <ds:schemaRefs>
    <ds:schemaRef ds:uri="bd946136-66a3-499e-9f37-527278212e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9123E8-1B6B-49B5-873D-A8D01C369B68}">
  <ds:schemaRefs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d946136-66a3-499e-9f37-527278212e7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Gradient rise design</Template>
  <TotalTime>230</TotalTime>
  <Words>1298</Words>
  <Application>Microsoft Office PowerPoint</Application>
  <PresentationFormat>Widescreen</PresentationFormat>
  <Paragraphs>167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Avenir Next LT Pro</vt:lpstr>
      <vt:lpstr>Avenir Next LT Pro Light</vt:lpstr>
      <vt:lpstr>Calibri</vt:lpstr>
      <vt:lpstr>GradientRiseVTI</vt:lpstr>
      <vt:lpstr>Music Genre Classification</vt:lpstr>
      <vt:lpstr>data description</vt:lpstr>
      <vt:lpstr>data description</vt:lpstr>
      <vt:lpstr>data description</vt:lpstr>
      <vt:lpstr>Import libraries</vt:lpstr>
      <vt:lpstr>Loading data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PowerPoint Presentation</vt:lpstr>
      <vt:lpstr>PowerPoint Presentation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EDA</vt:lpstr>
      <vt:lpstr>EDA</vt:lpstr>
      <vt:lpstr>Model Selection &amp; training</vt:lpstr>
      <vt:lpstr>Model Selection &amp; training</vt:lpstr>
      <vt:lpstr>Model Selection &amp; training</vt:lpstr>
      <vt:lpstr>Model Selection &amp; training</vt:lpstr>
      <vt:lpstr>Model Selection &amp; training</vt:lpstr>
      <vt:lpstr>Model Selection &amp; training</vt:lpstr>
      <vt:lpstr>Model Selection &amp; training</vt:lpstr>
      <vt:lpstr>The way to get started is to quit talking and begin doing.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</dc:title>
  <dc:creator>Ashraf_627a</dc:creator>
  <cp:lastModifiedBy>Ashraf_627a</cp:lastModifiedBy>
  <cp:revision>2</cp:revision>
  <dcterms:created xsi:type="dcterms:W3CDTF">2023-07-27T21:29:35Z</dcterms:created>
  <dcterms:modified xsi:type="dcterms:W3CDTF">2023-07-29T14:19:17Z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0x0101004004F75F5FEAED47971E52001922DDE1</vt:lpwstr>
  </property>
</Properties>
</file>